
<file path=[Content_Types].xml><?xml version="1.0" encoding="utf-8"?>
<Types xmlns="http://schemas.openxmlformats.org/package/2006/content-types">
  <Default Extension="jpeg" ContentType="image/jpeg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10"/>
  </p:notesMasterIdLst>
  <p:sldIdLst>
    <p:sldId id="256" r:id="rId2"/>
    <p:sldId id="257" r:id="rId3"/>
    <p:sldId id="258" r:id="rId4"/>
    <p:sldId id="259" r:id="rId5"/>
    <p:sldId id="261" r:id="rId6"/>
    <p:sldId id="262" r:id="rId7"/>
    <p:sldId id="263" r:id="rId8"/>
    <p:sldId id="264" r:id="rId9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 varScale="1">
        <p:scale>
          <a:sx n="96" d="100"/>
          <a:sy n="96" d="100"/>
        </p:scale>
        <p:origin x="60" y="13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heme" Target="theme/theme1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viewProps" Target="view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presProps" Target="presProps.xml"/><Relationship Id="rId5" Type="http://schemas.openxmlformats.org/officeDocument/2006/relationships/slide" Target="slides/slide4.xml"/><Relationship Id="rId10" Type="http://schemas.openxmlformats.org/officeDocument/2006/relationships/notesMaster" Target="notesMasters/notesMaster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ableStyles" Target="tableStyles.xml"/></Relationships>
</file>

<file path=ppt/media/image1.png>
</file>

<file path=ppt/media/image2.png>
</file>

<file path=ppt/media/image3.png>
</file>

<file path=ppt/media/media1.mp4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B08FAFD9-4AC2-4D86-90F9-0EBAE0250D1F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697EB04-2459-40EF-932C-72477935D61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1252961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 dirty="0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8697EB04-2459-40EF-932C-72477935D612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18297394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EE21B60-A7C7-43C1-9325-4282FC1DE522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3D1574C0-CEDB-422C-B984-3924E53B1AF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1FCAB3B3-EA60-4963-A4A5-710331E7845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DBAF2A5D-C18C-47EF-8244-9E21647AD26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8F9866A2-1EB4-4D8F-B818-3B1B34A7F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99026269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3860B94C-4492-4A3C-90A2-36E184C1BAD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55B0D0B8-5757-4F87-BE84-B065C75B7401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0E320E53-458F-4877-B07A-59EDC25DA5B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A0EF98EF-AD5A-4073-9F69-FA874B186F1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DDCABA0-46CF-4E40-B60F-58850E3F11C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473074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竖排标题与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>
            <a:extLst>
              <a:ext uri="{FF2B5EF4-FFF2-40B4-BE49-F238E27FC236}">
                <a16:creationId xmlns:a16="http://schemas.microsoft.com/office/drawing/2014/main" id="{B43A5D0E-65EB-4828-97A1-CE1621FCD989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>
            <a:extLst>
              <a:ext uri="{FF2B5EF4-FFF2-40B4-BE49-F238E27FC236}">
                <a16:creationId xmlns:a16="http://schemas.microsoft.com/office/drawing/2014/main" id="{20146C89-A57C-4A40-BB1B-2C99EE77EA20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3E5269A-5E76-4E56-806F-7082B5F831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77940F48-3BF1-4A67-988F-A0F22F380C9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B437D413-AC97-421F-A3B3-5E72BA3703D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87814855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0177C58-1FD3-41AE-ABF5-312A0E073A9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3F7E07EF-C3EB-46A3-B82E-5CBB62278F98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7AF9212A-0B50-4FC7-B155-19BF1ACE9ADA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B3261E68-009B-40E1-AD36-168A32B1DAF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E7CDE94E-AF59-4DE3-8C12-E1F1DE1DF7F3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36082556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97995D6-09FC-450F-A6F5-4921A230253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54EE38F6-7047-49A8-A6F7-D85735A66377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F809F668-F1B2-41F4-8E8B-392B49690A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CF129720-7A97-4F54-8268-FD009F5877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4E4DC2E-BA6D-4743-9817-B26C8CDF904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24931221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BF58931-6C26-4180-95B8-E24B652918C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ED3B63E9-B8CC-433D-95C2-AE3DFC78CBEC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7211EA13-4E2B-4AA2-8755-F356FF2947BD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F05A5A57-9171-4D0B-BA12-31D68B2ADA4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D68E1D50-1687-4D98-B045-DEF3C6036F5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19F9C37-910F-4434-A33C-EAB8A9A394D8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3685005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5D821D0-3ECE-4E3B-82F0-FD9926694E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6BAC1447-53E7-4C0C-BB5F-B7D784231AD3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>
            <a:extLst>
              <a:ext uri="{FF2B5EF4-FFF2-40B4-BE49-F238E27FC236}">
                <a16:creationId xmlns:a16="http://schemas.microsoft.com/office/drawing/2014/main" id="{04C6F3CA-D5B4-4CE1-9DD5-58F471D1AC90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5" name="文本占位符 4">
            <a:extLst>
              <a:ext uri="{FF2B5EF4-FFF2-40B4-BE49-F238E27FC236}">
                <a16:creationId xmlns:a16="http://schemas.microsoft.com/office/drawing/2014/main" id="{5B979D8D-8F71-406D-AE2D-63F3FDB3450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>
            <a:extLst>
              <a:ext uri="{FF2B5EF4-FFF2-40B4-BE49-F238E27FC236}">
                <a16:creationId xmlns:a16="http://schemas.microsoft.com/office/drawing/2014/main" id="{1B6CCDEA-93E5-452F-8241-B10C05F1FA5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7" name="日期占位符 6">
            <a:extLst>
              <a:ext uri="{FF2B5EF4-FFF2-40B4-BE49-F238E27FC236}">
                <a16:creationId xmlns:a16="http://schemas.microsoft.com/office/drawing/2014/main" id="{41F3813B-08F5-4B5A-B998-9BBA7D51B1C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8" name="页脚占位符 7">
            <a:extLst>
              <a:ext uri="{FF2B5EF4-FFF2-40B4-BE49-F238E27FC236}">
                <a16:creationId xmlns:a16="http://schemas.microsoft.com/office/drawing/2014/main" id="{21861156-DBB4-4FDF-998C-80427240E7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>
            <a:extLst>
              <a:ext uri="{FF2B5EF4-FFF2-40B4-BE49-F238E27FC236}">
                <a16:creationId xmlns:a16="http://schemas.microsoft.com/office/drawing/2014/main" id="{AE08896B-D57C-4996-AC18-DA93AEB6C2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662582463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BBA56C8-4292-4687-A7C9-E43574AED23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>
            <a:extLst>
              <a:ext uri="{FF2B5EF4-FFF2-40B4-BE49-F238E27FC236}">
                <a16:creationId xmlns:a16="http://schemas.microsoft.com/office/drawing/2014/main" id="{49DD933D-A42C-4AE8-8CC1-E2F9C9BB52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4" name="页脚占位符 3">
            <a:extLst>
              <a:ext uri="{FF2B5EF4-FFF2-40B4-BE49-F238E27FC236}">
                <a16:creationId xmlns:a16="http://schemas.microsoft.com/office/drawing/2014/main" id="{894C959C-8A58-479C-ACA8-1502E88FA33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>
            <a:extLst>
              <a:ext uri="{FF2B5EF4-FFF2-40B4-BE49-F238E27FC236}">
                <a16:creationId xmlns:a16="http://schemas.microsoft.com/office/drawing/2014/main" id="{85CE7569-D37B-41A9-9E4A-06B9B3F9F40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556788535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>
            <a:extLst>
              <a:ext uri="{FF2B5EF4-FFF2-40B4-BE49-F238E27FC236}">
                <a16:creationId xmlns:a16="http://schemas.microsoft.com/office/drawing/2014/main" id="{C6989F17-C1AD-4BCC-A6BD-2A7F7FD32AF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3" name="页脚占位符 2">
            <a:extLst>
              <a:ext uri="{FF2B5EF4-FFF2-40B4-BE49-F238E27FC236}">
                <a16:creationId xmlns:a16="http://schemas.microsoft.com/office/drawing/2014/main" id="{9875C967-2E4B-432E-88DF-EB08E5ED32C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>
            <a:extLst>
              <a:ext uri="{FF2B5EF4-FFF2-40B4-BE49-F238E27FC236}">
                <a16:creationId xmlns:a16="http://schemas.microsoft.com/office/drawing/2014/main" id="{87E73DD7-E35B-4F4E-9960-575B981ADB8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876650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4320B7A-E4C2-4CA3-9762-41B8F6A411D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8D40F2C-E1B3-49E6-9F69-A433A8D30677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78A83C31-3F73-4DAE-BE25-CFA92898B15A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BCBFF3D4-A86E-4C0B-85AC-D44C8D38B4B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96CDA6-34F2-4487-A176-5BCDEA9FAD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D5FA7E62-FD35-427B-9145-D570BE2EAFE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9337263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093216E4-1520-43F7-85D4-48F36DF73AF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>
            <a:extLst>
              <a:ext uri="{FF2B5EF4-FFF2-40B4-BE49-F238E27FC236}">
                <a16:creationId xmlns:a16="http://schemas.microsoft.com/office/drawing/2014/main" id="{1E1624D7-C439-43E9-AA4C-58FD3F1097AD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>
            <a:extLst>
              <a:ext uri="{FF2B5EF4-FFF2-40B4-BE49-F238E27FC236}">
                <a16:creationId xmlns:a16="http://schemas.microsoft.com/office/drawing/2014/main" id="{4BD6AF4B-1F15-4B26-8FDD-7682735D6672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>
            <a:extLst>
              <a:ext uri="{FF2B5EF4-FFF2-40B4-BE49-F238E27FC236}">
                <a16:creationId xmlns:a16="http://schemas.microsoft.com/office/drawing/2014/main" id="{84E59BD6-6630-47A8-8935-5985C396CD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6" name="页脚占位符 5">
            <a:extLst>
              <a:ext uri="{FF2B5EF4-FFF2-40B4-BE49-F238E27FC236}">
                <a16:creationId xmlns:a16="http://schemas.microsoft.com/office/drawing/2014/main" id="{424A858A-A466-462A-9A5D-7CD848940B3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>
            <a:extLst>
              <a:ext uri="{FF2B5EF4-FFF2-40B4-BE49-F238E27FC236}">
                <a16:creationId xmlns:a16="http://schemas.microsoft.com/office/drawing/2014/main" id="{CF9206B2-379F-4D02-A0D3-B7F9AC28B57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66383373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>
            <a:extLst>
              <a:ext uri="{FF2B5EF4-FFF2-40B4-BE49-F238E27FC236}">
                <a16:creationId xmlns:a16="http://schemas.microsoft.com/office/drawing/2014/main" id="{AE56BB11-AB3D-4352-819D-7A4A8E98A42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>
            <a:extLst>
              <a:ext uri="{FF2B5EF4-FFF2-40B4-BE49-F238E27FC236}">
                <a16:creationId xmlns:a16="http://schemas.microsoft.com/office/drawing/2014/main" id="{9D26CB62-A334-4D71-AF0B-175C51A2940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二级</a:t>
            </a:r>
          </a:p>
          <a:p>
            <a:pPr lvl="2"/>
            <a:r>
              <a:rPr lang="zh-CN" altLang="en-US"/>
              <a:t>三级</a:t>
            </a:r>
          </a:p>
          <a:p>
            <a:pPr lvl="3"/>
            <a:r>
              <a:rPr lang="zh-CN" altLang="en-US"/>
              <a:t>四级</a:t>
            </a:r>
          </a:p>
          <a:p>
            <a:pPr lvl="4"/>
            <a:r>
              <a:rPr lang="zh-CN" altLang="en-US"/>
              <a:t>五级</a:t>
            </a:r>
          </a:p>
        </p:txBody>
      </p:sp>
      <p:sp>
        <p:nvSpPr>
          <p:cNvPr id="4" name="日期占位符 3">
            <a:extLst>
              <a:ext uri="{FF2B5EF4-FFF2-40B4-BE49-F238E27FC236}">
                <a16:creationId xmlns:a16="http://schemas.microsoft.com/office/drawing/2014/main" id="{BD193E2E-C778-4EC7-BDF0-613123AFA88A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DCE167D-0F85-4AF7-A7A4-FA66E6D4BE08}" type="datetimeFigureOut">
              <a:rPr lang="zh-CN" altLang="en-US" smtClean="0"/>
              <a:t>2020/2/24</a:t>
            </a:fld>
            <a:endParaRPr lang="zh-CN" altLang="en-US"/>
          </a:p>
        </p:txBody>
      </p:sp>
      <p:sp>
        <p:nvSpPr>
          <p:cNvPr id="5" name="页脚占位符 4">
            <a:extLst>
              <a:ext uri="{FF2B5EF4-FFF2-40B4-BE49-F238E27FC236}">
                <a16:creationId xmlns:a16="http://schemas.microsoft.com/office/drawing/2014/main" id="{959C243D-1A75-4156-AD36-9E36DA8BF3C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>
            <a:extLst>
              <a:ext uri="{FF2B5EF4-FFF2-40B4-BE49-F238E27FC236}">
                <a16:creationId xmlns:a16="http://schemas.microsoft.com/office/drawing/2014/main" id="{F69BA35F-46B1-4BEB-BF71-91C6C84BDA6F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78DE1BE-E9FC-4956-BAF7-C1613F95DBF1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82033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ad.zju.edu.cn/home/gfzhang/course/computational-photography/" TargetMode="Externa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://www.cad.zju.edu.cn/home/gfzhang/course/computational-photography/opencv/opencv-3.4.5-setup.exe" TargetMode="Externa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3.png"/><Relationship Id="rId5" Type="http://schemas.openxmlformats.org/officeDocument/2006/relationships/image" Target="../media/image2.png"/><Relationship Id="rId4" Type="http://schemas.openxmlformats.org/officeDocument/2006/relationships/notesSlide" Target="../notesSlides/notesSlide1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9B2EF1A2-C14D-4E05-BC5C-B7B9F00A819F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852892"/>
            <a:ext cx="9144000" cy="2387600"/>
          </a:xfrm>
        </p:spPr>
        <p:txBody>
          <a:bodyPr>
            <a:normAutofit/>
          </a:bodyPr>
          <a:lstStyle/>
          <a:p>
            <a:r>
              <a:rPr lang="en-US" altLang="zh-CN" dirty="0"/>
              <a:t>Lab1</a:t>
            </a:r>
            <a:br>
              <a:rPr lang="en-US" altLang="zh-CN" dirty="0"/>
            </a:br>
            <a:r>
              <a:rPr lang="en-US" altLang="zh-CN" dirty="0"/>
              <a:t>OpenCV</a:t>
            </a:r>
            <a:r>
              <a:rPr lang="zh-CN" altLang="en-US" dirty="0"/>
              <a:t>的安装与使用</a:t>
            </a:r>
          </a:p>
        </p:txBody>
      </p:sp>
      <p:sp>
        <p:nvSpPr>
          <p:cNvPr id="3" name="副标题 2">
            <a:extLst>
              <a:ext uri="{FF2B5EF4-FFF2-40B4-BE49-F238E27FC236}">
                <a16:creationId xmlns:a16="http://schemas.microsoft.com/office/drawing/2014/main" id="{D0C21E3A-2D14-4F0B-AF68-9548242891A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 altLang="zh-CN" dirty="0"/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35522575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6E28AF70-2351-4F39-95E1-62E86FA9755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课程与实验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226573A-58EF-4C41-A378-17C9D98DAC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Wingdings" panose="05000000000000000000" pitchFamily="2" charset="2"/>
              <a:buChar char="l"/>
            </a:pPr>
            <a:r>
              <a:rPr lang="zh-CN" altLang="en-US" dirty="0"/>
              <a:t>课程网站</a:t>
            </a:r>
            <a:endParaRPr lang="en-US" altLang="zh-CN" dirty="0"/>
          </a:p>
          <a:p>
            <a:pPr lvl="1"/>
            <a:r>
              <a:rPr lang="en-US" altLang="zh-CN" dirty="0">
                <a:hlinkClick r:id="rId2"/>
              </a:rPr>
              <a:t>http://www.cad.zju.edu.cn/home/gfzhang/course/computational-photography/</a:t>
            </a:r>
            <a:endParaRPr lang="en-US" altLang="zh-CN" dirty="0"/>
          </a:p>
          <a:p>
            <a:pPr lvl="1"/>
            <a:r>
              <a:rPr lang="zh-CN" altLang="en-US" dirty="0"/>
              <a:t>课件与实验作业将在课程网站与学在浙大上同步更新。</a:t>
            </a:r>
            <a:endParaRPr lang="en-US" altLang="zh-CN" dirty="0"/>
          </a:p>
          <a:p>
            <a:pPr lvl="1"/>
            <a:endParaRPr lang="en-US" altLang="zh-CN" dirty="0"/>
          </a:p>
          <a:p>
            <a:pPr>
              <a:buFont typeface="Wingdings" panose="05000000000000000000" pitchFamily="2" charset="2"/>
              <a:buChar char="l"/>
            </a:pPr>
            <a:r>
              <a:rPr lang="zh-CN" altLang="en-US" dirty="0"/>
              <a:t>实验内容</a:t>
            </a:r>
            <a:endParaRPr lang="en-US" altLang="zh-CN" dirty="0"/>
          </a:p>
          <a:p>
            <a:pPr lvl="1"/>
            <a:r>
              <a:rPr lang="en-US" altLang="zh-CN" dirty="0"/>
              <a:t>6</a:t>
            </a:r>
            <a:r>
              <a:rPr lang="zh-CN" altLang="en-US" dirty="0"/>
              <a:t>个课后编程题与</a:t>
            </a:r>
            <a:r>
              <a:rPr lang="en-US" altLang="zh-CN" dirty="0"/>
              <a:t>1</a:t>
            </a:r>
            <a:r>
              <a:rPr lang="zh-CN" altLang="en-US" dirty="0"/>
              <a:t>次项目演示，</a:t>
            </a:r>
            <a:r>
              <a:rPr lang="en-US" altLang="zh-CN" dirty="0"/>
              <a:t>5</a:t>
            </a:r>
            <a:r>
              <a:rPr lang="zh-CN" altLang="en-US" dirty="0"/>
              <a:t>个必做，</a:t>
            </a:r>
            <a:r>
              <a:rPr lang="en-US" altLang="zh-CN" dirty="0"/>
              <a:t>1</a:t>
            </a:r>
            <a:r>
              <a:rPr lang="zh-CN" altLang="en-US" dirty="0"/>
              <a:t>个选做。</a:t>
            </a:r>
            <a:endParaRPr lang="en-US" altLang="zh-CN" dirty="0"/>
          </a:p>
          <a:p>
            <a:pPr lvl="1"/>
            <a:r>
              <a:rPr lang="zh-CN" altLang="en-US" dirty="0"/>
              <a:t>主要使用</a:t>
            </a:r>
            <a:r>
              <a:rPr lang="en-US" altLang="zh-CN" dirty="0"/>
              <a:t>OpenCV</a:t>
            </a:r>
            <a:r>
              <a:rPr lang="zh-CN" altLang="en-US" dirty="0"/>
              <a:t>进行</a:t>
            </a:r>
            <a:r>
              <a:rPr lang="en-US" altLang="zh-CN" dirty="0"/>
              <a:t>C/C++</a:t>
            </a:r>
            <a:r>
              <a:rPr lang="zh-CN" altLang="en-US" dirty="0"/>
              <a:t>编程。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730176519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0C033FD-0CAB-4FCC-BC72-0CFC7623DD8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课程分数构成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6C85B77F-91D0-4850-BF6A-068730A21F9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611257" y="1461051"/>
            <a:ext cx="11171582" cy="5031823"/>
          </a:xfrm>
        </p:spPr>
        <p:txBody>
          <a:bodyPr>
            <a:normAutofit fontScale="77500" lnSpcReduction="20000"/>
          </a:bodyPr>
          <a:lstStyle/>
          <a:p>
            <a:r>
              <a:rPr lang="zh-CN" altLang="en-US" dirty="0"/>
              <a:t>本门课程的评分分为平时成绩和课程项目成绩两个部分，每个部分分数分配如下：</a:t>
            </a:r>
          </a:p>
          <a:p>
            <a:r>
              <a:rPr lang="zh-CN" altLang="en-US" dirty="0"/>
              <a:t>平时成绩：上课出勤与课程作业</a:t>
            </a:r>
            <a:r>
              <a:rPr lang="en-US" altLang="zh-CN" dirty="0"/>
              <a:t>(6</a:t>
            </a:r>
            <a:r>
              <a:rPr lang="zh-CN" altLang="en-US" dirty="0"/>
              <a:t>个</a:t>
            </a:r>
            <a:r>
              <a:rPr lang="en-US" altLang="zh-CN" dirty="0"/>
              <a:t>)</a:t>
            </a:r>
            <a:r>
              <a:rPr lang="zh-CN" altLang="en-US" dirty="0"/>
              <a:t>：</a:t>
            </a:r>
            <a:r>
              <a:rPr lang="en-US" altLang="zh-CN" dirty="0"/>
              <a:t>50%</a:t>
            </a:r>
          </a:p>
          <a:p>
            <a:pPr lvl="1"/>
            <a:r>
              <a:rPr lang="en-US" altLang="zh-CN" dirty="0"/>
              <a:t>5</a:t>
            </a:r>
            <a:r>
              <a:rPr lang="zh-CN" altLang="en-US" dirty="0"/>
              <a:t>次必做课程作业</a:t>
            </a:r>
            <a:r>
              <a:rPr lang="en-US" altLang="zh-CN" dirty="0"/>
              <a:t>+1</a:t>
            </a:r>
            <a:r>
              <a:rPr lang="zh-CN" altLang="en-US" dirty="0"/>
              <a:t>次选做课程作业（选做作业</a:t>
            </a:r>
            <a:r>
              <a:rPr lang="en-US" altLang="zh-CN" dirty="0"/>
              <a:t>50</a:t>
            </a:r>
            <a:r>
              <a:rPr lang="zh-CN" altLang="en-US" dirty="0"/>
              <a:t>分制的平时成绩最多加</a:t>
            </a:r>
            <a:r>
              <a:rPr lang="en-US" altLang="zh-CN" dirty="0"/>
              <a:t>3</a:t>
            </a:r>
            <a:r>
              <a:rPr lang="zh-CN" altLang="en-US" dirty="0"/>
              <a:t>分，但不超过</a:t>
            </a:r>
            <a:r>
              <a:rPr lang="en-US" altLang="zh-CN" dirty="0"/>
              <a:t>50</a:t>
            </a:r>
            <a:r>
              <a:rPr lang="zh-CN" altLang="en-US" dirty="0"/>
              <a:t>分），每次课程作业会在实验课上介绍。</a:t>
            </a:r>
          </a:p>
          <a:p>
            <a:pPr lvl="1"/>
            <a:r>
              <a:rPr lang="zh-CN" altLang="en-US" dirty="0"/>
              <a:t>每次作业需要提交实验报告（</a:t>
            </a:r>
            <a:r>
              <a:rPr lang="en-US" altLang="zh-CN" dirty="0"/>
              <a:t>DOC/PDF</a:t>
            </a:r>
            <a:r>
              <a:rPr lang="zh-CN" altLang="en-US" dirty="0"/>
              <a:t>）、实验代码。</a:t>
            </a:r>
          </a:p>
          <a:p>
            <a:pPr lvl="1"/>
            <a:r>
              <a:rPr lang="zh-CN" altLang="en-US" dirty="0"/>
              <a:t>实验报告中需要说明实验内容，理论分析，实验细节，实验结果。实验代码需要包含适当的注释。</a:t>
            </a:r>
          </a:p>
          <a:p>
            <a:pPr lvl="1"/>
            <a:r>
              <a:rPr lang="zh-CN" altLang="en-US" dirty="0"/>
              <a:t>作业在截止日期前上传到学在浙大。</a:t>
            </a:r>
          </a:p>
          <a:p>
            <a:pPr lvl="1"/>
            <a:r>
              <a:rPr lang="zh-CN" altLang="en-US" dirty="0"/>
              <a:t>请在报告中明确注明参考到的资料。如果发现抄袭（以及提供抄袭），该作业取消成绩。</a:t>
            </a:r>
          </a:p>
          <a:p>
            <a:r>
              <a:rPr lang="zh-CN" altLang="en-US" dirty="0"/>
              <a:t>项目设计、演示和答辩：</a:t>
            </a:r>
            <a:r>
              <a:rPr lang="en-US" altLang="zh-CN" dirty="0"/>
              <a:t>50</a:t>
            </a:r>
            <a:r>
              <a:rPr lang="zh-CN" altLang="en-US" dirty="0"/>
              <a:t>％</a:t>
            </a:r>
          </a:p>
          <a:p>
            <a:pPr lvl="1"/>
            <a:r>
              <a:rPr lang="zh-CN" altLang="en-US" dirty="0"/>
              <a:t>据教学内容自选一个项目，完成算法和程序设计</a:t>
            </a:r>
            <a:r>
              <a:rPr lang="en-US" altLang="zh-CN" dirty="0"/>
              <a:t>(</a:t>
            </a:r>
            <a:r>
              <a:rPr lang="zh-CN" altLang="en-US" dirty="0"/>
              <a:t>会提供程序框架和测试数据，学生只要按规定完成相应的模块即可</a:t>
            </a:r>
            <a:r>
              <a:rPr lang="en-US" altLang="zh-CN" dirty="0"/>
              <a:t>)</a:t>
            </a:r>
            <a:r>
              <a:rPr lang="zh-CN" altLang="en-US" dirty="0"/>
              <a:t>，在课堂上报告和答辩，要求独立或分组（不超过</a:t>
            </a:r>
            <a:r>
              <a:rPr lang="en-US" altLang="zh-CN" dirty="0"/>
              <a:t>3</a:t>
            </a:r>
            <a:r>
              <a:rPr lang="zh-CN" altLang="en-US" dirty="0"/>
              <a:t>人）合作完成。</a:t>
            </a:r>
          </a:p>
          <a:p>
            <a:pPr lvl="1"/>
            <a:r>
              <a:rPr lang="zh-CN" altLang="en-US" dirty="0"/>
              <a:t>答辩后，请将课程项目的代码、报告以及</a:t>
            </a:r>
            <a:r>
              <a:rPr lang="en-US" altLang="zh-CN" dirty="0"/>
              <a:t>PPT</a:t>
            </a:r>
            <a:r>
              <a:rPr lang="zh-CN" altLang="en-US" dirty="0"/>
              <a:t>等材料提交至学在浙大。</a:t>
            </a:r>
          </a:p>
          <a:p>
            <a:r>
              <a:rPr lang="zh-CN" altLang="en-US" dirty="0"/>
              <a:t>总成绩由计算得到的平时成绩和课程项目成绩加权后四舍五入得到：</a:t>
            </a:r>
          </a:p>
          <a:p>
            <a:r>
              <a:rPr lang="zh-CN" altLang="en-US" dirty="0"/>
              <a:t>​ </a:t>
            </a:r>
            <a:r>
              <a:rPr lang="zh-CN" altLang="en-US" b="1" dirty="0"/>
              <a:t>总成绩 </a:t>
            </a:r>
            <a:r>
              <a:rPr lang="en-US" altLang="zh-CN" b="1" dirty="0"/>
              <a:t>= </a:t>
            </a:r>
            <a:r>
              <a:rPr lang="zh-CN" altLang="en-US" b="1" dirty="0"/>
              <a:t>平时成绩</a:t>
            </a:r>
            <a:r>
              <a:rPr lang="en-US" altLang="zh-CN" b="1" dirty="0"/>
              <a:t>×50% + </a:t>
            </a:r>
            <a:r>
              <a:rPr lang="zh-CN" altLang="en-US" b="1" dirty="0"/>
              <a:t>课程项目成绩</a:t>
            </a:r>
            <a:r>
              <a:rPr lang="en-US" altLang="zh-CN" b="1" dirty="0"/>
              <a:t>×50%</a:t>
            </a:r>
            <a:endParaRPr lang="zh-CN" altLang="en-US" dirty="0"/>
          </a:p>
          <a:p>
            <a:r>
              <a:rPr lang="zh-CN" altLang="en-US" dirty="0"/>
              <a:t>其中，</a:t>
            </a:r>
            <a:r>
              <a:rPr lang="zh-CN" altLang="en-US" b="1" dirty="0"/>
              <a:t>平时成绩 </a:t>
            </a:r>
            <a:r>
              <a:rPr lang="en-US" altLang="zh-CN" b="1" dirty="0"/>
              <a:t>= </a:t>
            </a:r>
            <a:r>
              <a:rPr lang="zh-CN" altLang="en-US" b="1" dirty="0"/>
              <a:t>作业成绩 </a:t>
            </a:r>
            <a:r>
              <a:rPr lang="en-US" altLang="zh-CN" b="1" dirty="0"/>
              <a:t>- </a:t>
            </a:r>
            <a:r>
              <a:rPr lang="zh-CN" altLang="en-US" b="1" dirty="0"/>
              <a:t>缺勤次数</a:t>
            </a:r>
            <a:r>
              <a:rPr lang="en-US" altLang="zh-CN" b="1" dirty="0"/>
              <a:t>×4</a:t>
            </a:r>
            <a:r>
              <a:rPr lang="zh-CN" altLang="en-US" dirty="0"/>
              <a:t>。如果因加分导致平时成绩超出</a:t>
            </a:r>
            <a:r>
              <a:rPr lang="en-US" altLang="zh-CN" dirty="0"/>
              <a:t>50</a:t>
            </a:r>
            <a:r>
              <a:rPr lang="zh-CN" altLang="en-US" dirty="0"/>
              <a:t>分（满分），则按最多</a:t>
            </a:r>
            <a:r>
              <a:rPr lang="en-US" altLang="zh-CN" dirty="0"/>
              <a:t>50</a:t>
            </a:r>
            <a:r>
              <a:rPr lang="zh-CN" altLang="en-US" dirty="0"/>
              <a:t>分计算；如果因加分导致课程项目成绩超出满分，则按满分计算。</a:t>
            </a:r>
          </a:p>
          <a:p>
            <a:endParaRPr lang="zh-CN" altLang="en-US" dirty="0"/>
          </a:p>
        </p:txBody>
      </p:sp>
    </p:spTree>
    <p:extLst>
      <p:ext uri="{BB962C8B-B14F-4D97-AF65-F5344CB8AC3E}">
        <p14:creationId xmlns:p14="http://schemas.microsoft.com/office/powerpoint/2010/main" val="231313949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78A5E77B-0DB5-4814-B1FC-CA1CCC18881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b="1" dirty="0"/>
              <a:t>打分细则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2B9D72FD-81EA-4399-971C-7A2D0D7DC85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>
            <a:normAutofit fontScale="92500" lnSpcReduction="20000"/>
          </a:bodyPr>
          <a:lstStyle/>
          <a:p>
            <a:r>
              <a:rPr lang="zh-CN" altLang="en-US" dirty="0"/>
              <a:t>报告规范 </a:t>
            </a:r>
            <a:r>
              <a:rPr lang="en-US" altLang="zh-CN" dirty="0"/>
              <a:t>50%</a:t>
            </a:r>
          </a:p>
          <a:p>
            <a:pPr lvl="1"/>
            <a:r>
              <a:rPr lang="zh-CN" altLang="en-US" dirty="0"/>
              <a:t>实验内容、原理分析、实验细节、运行说明（附上必要的代码片段或流程图，有额外的实现功能酌情加分）</a:t>
            </a:r>
          </a:p>
          <a:p>
            <a:pPr lvl="1"/>
            <a:r>
              <a:rPr lang="zh-CN" altLang="en-US" dirty="0"/>
              <a:t>遇到的问题及解决方案（如果没有可以省去）</a:t>
            </a:r>
          </a:p>
          <a:p>
            <a:pPr lvl="1"/>
            <a:r>
              <a:rPr lang="zh-CN" altLang="en-US" dirty="0"/>
              <a:t>实验结果及分析（附上必要的结果截图，部分结果也可通过附件视频展示，有额外的分析实验酌情加分）</a:t>
            </a:r>
          </a:p>
          <a:p>
            <a:pPr lvl="1"/>
            <a:r>
              <a:rPr lang="zh-CN" altLang="en-US" dirty="0"/>
              <a:t>参考文献（包括论文，和参考网站）</a:t>
            </a:r>
          </a:p>
          <a:p>
            <a:r>
              <a:rPr lang="zh-CN" altLang="en-US" dirty="0"/>
              <a:t>代码规范 </a:t>
            </a:r>
            <a:r>
              <a:rPr lang="en-US" altLang="zh-CN" dirty="0"/>
              <a:t>30%</a:t>
            </a:r>
          </a:p>
          <a:p>
            <a:pPr lvl="1"/>
            <a:r>
              <a:rPr lang="zh-CN" altLang="en-US" dirty="0"/>
              <a:t>与报告描述的实现功能与结果一致</a:t>
            </a:r>
          </a:p>
          <a:p>
            <a:pPr lvl="1"/>
            <a:r>
              <a:rPr lang="zh-CN" altLang="en-US" dirty="0"/>
              <a:t>代码在报告中说明的平台下可编译运行或附上可执行文件，包含适当的注释</a:t>
            </a:r>
            <a:r>
              <a:rPr lang="en-US" altLang="zh-CN" dirty="0"/>
              <a:t>(</a:t>
            </a:r>
            <a:r>
              <a:rPr lang="zh-CN" altLang="en-US" dirty="0"/>
              <a:t>若有借鉴网页内容请在相关代码上方注释中标明网址</a:t>
            </a:r>
            <a:r>
              <a:rPr lang="en-US" altLang="zh-CN" dirty="0"/>
              <a:t>)</a:t>
            </a:r>
            <a:r>
              <a:rPr lang="zh-CN" altLang="en-US" dirty="0"/>
              <a:t>。</a:t>
            </a:r>
          </a:p>
          <a:p>
            <a:r>
              <a:rPr lang="zh-CN" altLang="en-US" dirty="0"/>
              <a:t>按时上交 </a:t>
            </a:r>
            <a:r>
              <a:rPr lang="en-US" altLang="zh-CN" dirty="0"/>
              <a:t>20%</a:t>
            </a:r>
          </a:p>
          <a:p>
            <a:pPr lvl="1"/>
            <a:r>
              <a:rPr lang="zh-CN" altLang="en-US" dirty="0"/>
              <a:t>迟交</a:t>
            </a:r>
            <a:r>
              <a:rPr lang="en-US" altLang="zh-CN" dirty="0"/>
              <a:t>N</a:t>
            </a:r>
            <a:r>
              <a:rPr lang="zh-CN" altLang="en-US" dirty="0"/>
              <a:t>天扣</a:t>
            </a:r>
            <a:r>
              <a:rPr lang="en-US" altLang="zh-CN" dirty="0"/>
              <a:t>2N</a:t>
            </a:r>
            <a:r>
              <a:rPr lang="zh-CN" altLang="en-US" dirty="0"/>
              <a:t>分，扣完为止。</a:t>
            </a:r>
          </a:p>
          <a:p>
            <a:pPr lvl="1"/>
            <a:r>
              <a:rPr lang="zh-CN" altLang="en-US" dirty="0"/>
              <a:t>作业期限一般为</a:t>
            </a:r>
            <a:r>
              <a:rPr lang="en-US" altLang="zh-CN" dirty="0"/>
              <a:t>2-3</a:t>
            </a:r>
            <a:r>
              <a:rPr lang="zh-CN" altLang="en-US" dirty="0"/>
              <a:t>周，具体期限由助教说明，也可查阅学在浙大或课程主页。</a:t>
            </a:r>
          </a:p>
        </p:txBody>
      </p:sp>
    </p:spTree>
    <p:extLst>
      <p:ext uri="{BB962C8B-B14F-4D97-AF65-F5344CB8AC3E}">
        <p14:creationId xmlns:p14="http://schemas.microsoft.com/office/powerpoint/2010/main" val="361523037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11898A77-C26F-4015-8A91-0828DA9F7E5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OpenCV</a:t>
            </a:r>
            <a:r>
              <a:rPr lang="zh-CN" altLang="en-US" dirty="0"/>
              <a:t>的安装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808CC31-9CCB-4234-9BC4-2A0F54A6259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在这里以</a:t>
            </a:r>
            <a:r>
              <a:rPr lang="en-US" altLang="zh-CN" dirty="0"/>
              <a:t>Windows</a:t>
            </a:r>
            <a:r>
              <a:rPr lang="zh-CN" altLang="en-US" dirty="0"/>
              <a:t>环境下，使用</a:t>
            </a:r>
            <a:r>
              <a:rPr lang="en-US" altLang="zh-CN" dirty="0" err="1"/>
              <a:t>VisualStudio</a:t>
            </a:r>
            <a:r>
              <a:rPr lang="zh-CN" altLang="en-US" dirty="0"/>
              <a:t>为例</a:t>
            </a:r>
            <a:endParaRPr lang="en-US" altLang="zh-CN" dirty="0"/>
          </a:p>
          <a:p>
            <a:r>
              <a:rPr lang="zh-CN" altLang="en-US" dirty="0"/>
              <a:t>适用环境：</a:t>
            </a:r>
            <a:r>
              <a:rPr lang="en-US" altLang="zh-CN" dirty="0" err="1"/>
              <a:t>VisualStudio</a:t>
            </a:r>
            <a:r>
              <a:rPr lang="en-US" altLang="zh-CN" dirty="0"/>
              <a:t> 2015</a:t>
            </a:r>
            <a:r>
              <a:rPr lang="zh-CN" altLang="en-US" dirty="0"/>
              <a:t>及以上</a:t>
            </a:r>
            <a:endParaRPr lang="en-US" altLang="zh-CN" dirty="0"/>
          </a:p>
          <a:p>
            <a:endParaRPr lang="en-US" altLang="zh-CN" dirty="0"/>
          </a:p>
          <a:p>
            <a:r>
              <a:rPr lang="zh-CN" altLang="en-US" dirty="0"/>
              <a:t>安装下载合适的</a:t>
            </a:r>
            <a:r>
              <a:rPr lang="en-US" altLang="zh-CN" dirty="0"/>
              <a:t>OpenCV</a:t>
            </a:r>
            <a:r>
              <a:rPr lang="zh-CN" altLang="en-US" dirty="0"/>
              <a:t>版本</a:t>
            </a:r>
            <a:endParaRPr lang="en-US" altLang="zh-CN" dirty="0"/>
          </a:p>
          <a:p>
            <a:pPr lvl="1"/>
            <a:r>
              <a:rPr lang="en-US" altLang="zh-CN" dirty="0">
                <a:hlinkClick r:id="rId2"/>
              </a:rPr>
              <a:t>OpenCV3.4.5 </a:t>
            </a:r>
            <a:r>
              <a:rPr lang="zh-CN" altLang="en-US" dirty="0"/>
              <a:t>的下载地址已经被放在学在浙大以及课程网站上。</a:t>
            </a:r>
            <a:endParaRPr lang="en-US" altLang="zh-CN" dirty="0"/>
          </a:p>
          <a:p>
            <a:pPr lvl="1"/>
            <a:r>
              <a:rPr lang="zh-CN" altLang="en-US" dirty="0"/>
              <a:t>运行解压</a:t>
            </a:r>
            <a:r>
              <a:rPr lang="en-US" altLang="zh-CN" dirty="0"/>
              <a:t>opencv-3.4.5-setup.exe</a:t>
            </a:r>
            <a:r>
              <a:rPr lang="zh-CN" altLang="en-US" dirty="0"/>
              <a:t>。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2299316495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B642400F-BF77-4308-AFC7-E5035AE2F88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OpenCV</a:t>
            </a:r>
            <a:r>
              <a:rPr lang="zh-CN" altLang="en-US" dirty="0"/>
              <a:t>的安装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C9BD73E3-2AE8-4E50-A708-23ECE7206C6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zh-CN" altLang="en-US" dirty="0"/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9A4CE8CF-1263-4C07-A7E9-CD2DB8DCB49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65348" y="1557657"/>
            <a:ext cx="11461303" cy="49352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9769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E0C42C37-3C11-4539-8F36-B3157ACA25C3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 dirty="0"/>
              <a:t>测试使用</a:t>
            </a:r>
            <a:r>
              <a:rPr lang="en-US" altLang="zh-CN" dirty="0"/>
              <a:t>OpenCV</a:t>
            </a:r>
            <a:endParaRPr lang="zh-CN" altLang="en-US" dirty="0"/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DCE9064E-D2D3-4CA3-B419-D7288ABE1B17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目标：</a:t>
            </a:r>
            <a:endParaRPr lang="en-US" altLang="zh-CN" dirty="0"/>
          </a:p>
          <a:p>
            <a:pPr marL="0" indent="0">
              <a:buNone/>
            </a:pPr>
            <a:r>
              <a:rPr lang="zh-CN" altLang="en-US" dirty="0"/>
              <a:t>显示</a:t>
            </a:r>
            <a:r>
              <a:rPr lang="en-US" altLang="zh-CN" dirty="0"/>
              <a:t>Logo:</a:t>
            </a:r>
          </a:p>
          <a:p>
            <a:endParaRPr lang="zh-CN" altLang="en-US" dirty="0"/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9F4DB2E8-33EA-4566-8F96-E29EF304799F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83223" y="3239333"/>
            <a:ext cx="3800381" cy="2937630"/>
          </a:xfrm>
          <a:prstGeom prst="rect">
            <a:avLst/>
          </a:prstGeom>
        </p:spPr>
      </p:pic>
      <p:pic>
        <p:nvPicPr>
          <p:cNvPr id="5" name="bandicam 2020-02-19 22-29-23-730">
            <a:hlinkClick r:id="" action="ppaction://media"/>
            <a:extLst>
              <a:ext uri="{FF2B5EF4-FFF2-40B4-BE49-F238E27FC236}">
                <a16:creationId xmlns:a16="http://schemas.microsoft.com/office/drawing/2014/main" id="{E4EE2376-2966-4826-B037-9819555153F9}"/>
              </a:ext>
            </a:extLst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3513483" y="1249298"/>
            <a:ext cx="8577054" cy="550399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1257756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249272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video>
              <p:cMediaNode vol="80000">
                <p:cTn id="7" fill="hold" display="0">
                  <p:stCondLst>
                    <p:cond delay="indefinite"/>
                  </p:stCondLst>
                </p:cTn>
                <p:tgtEl>
                  <p:spTgt spid="5"/>
                </p:tgtEl>
              </p:cMediaNode>
            </p:video>
            <p:seq concurrent="1" nextAc="seek">
              <p:cTn id="8" restart="whenNotActive" fill="hold" evtFilter="cancelBubble" nodeType="interactiveSeq">
                <p:stCondLst>
                  <p:cond evt="onClick" delay="0">
                    <p:tgtEl>
                      <p:spTgt spid="5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9" fill="hold">
                      <p:stCondLst>
                        <p:cond delay="0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2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5"/>
                  </p:tgtEl>
                </p:cond>
              </p:nextCondLst>
            </p:seq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>
            <a:extLst>
              <a:ext uri="{FF2B5EF4-FFF2-40B4-BE49-F238E27FC236}">
                <a16:creationId xmlns:a16="http://schemas.microsoft.com/office/drawing/2014/main" id="{2D7AD7BE-7C90-466E-AB76-5760095AD7D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OpenCV</a:t>
            </a:r>
            <a:r>
              <a:rPr lang="zh-CN" altLang="en-US" dirty="0"/>
              <a:t>的使用</a:t>
            </a:r>
          </a:p>
        </p:txBody>
      </p:sp>
      <p:sp>
        <p:nvSpPr>
          <p:cNvPr id="3" name="内容占位符 2">
            <a:extLst>
              <a:ext uri="{FF2B5EF4-FFF2-40B4-BE49-F238E27FC236}">
                <a16:creationId xmlns:a16="http://schemas.microsoft.com/office/drawing/2014/main" id="{1E517795-1DE9-4D87-9EE5-554E1F970CF5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zh-CN" altLang="en-US" dirty="0"/>
              <a:t>完成</a:t>
            </a:r>
            <a:r>
              <a:rPr lang="en-US" altLang="zh-CN" dirty="0"/>
              <a:t>Lab1</a:t>
            </a:r>
            <a:r>
              <a:rPr lang="zh-CN" altLang="en-US" dirty="0"/>
              <a:t>中的任务清单，熟悉</a:t>
            </a:r>
            <a:r>
              <a:rPr lang="en-US" altLang="zh-CN" dirty="0"/>
              <a:t>OpenCV</a:t>
            </a:r>
            <a:r>
              <a:rPr lang="zh-CN" altLang="en-US" dirty="0"/>
              <a:t>的矩阵操作。</a:t>
            </a:r>
            <a:endParaRPr lang="en-US" altLang="zh-CN" dirty="0"/>
          </a:p>
          <a:p>
            <a:endParaRPr lang="en-US" altLang="zh-CN" dirty="0"/>
          </a:p>
          <a:p>
            <a:r>
              <a:rPr lang="en-US" altLang="zh-CN" dirty="0"/>
              <a:t>Lab1</a:t>
            </a:r>
            <a:r>
              <a:rPr lang="zh-CN" altLang="en-US" dirty="0"/>
              <a:t>不作为作业，但请大家认真完成，为之后的实验做好准备。</a:t>
            </a:r>
          </a:p>
        </p:txBody>
      </p:sp>
    </p:spTree>
    <p:extLst>
      <p:ext uri="{BB962C8B-B14F-4D97-AF65-F5344CB8AC3E}">
        <p14:creationId xmlns:p14="http://schemas.microsoft.com/office/powerpoint/2010/main" val="102037364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610</TotalTime>
  <Words>679</Words>
  <Application>Microsoft Office PowerPoint</Application>
  <PresentationFormat>宽屏</PresentationFormat>
  <Paragraphs>51</Paragraphs>
  <Slides>8</Slides>
  <Notes>1</Notes>
  <HiddenSlides>0</HiddenSlides>
  <MMClips>1</MMClips>
  <ScaleCrop>false</ScaleCrop>
  <HeadingPairs>
    <vt:vector size="6" baseType="variant">
      <vt:variant>
        <vt:lpstr>已用的字体</vt:lpstr>
      </vt:variant>
      <vt:variant>
        <vt:i4>4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8</vt:i4>
      </vt:variant>
    </vt:vector>
  </HeadingPairs>
  <TitlesOfParts>
    <vt:vector size="13" baseType="lpstr">
      <vt:lpstr>等线</vt:lpstr>
      <vt:lpstr>等线 Light</vt:lpstr>
      <vt:lpstr>Arial</vt:lpstr>
      <vt:lpstr>Wingdings</vt:lpstr>
      <vt:lpstr>Office 主题​​</vt:lpstr>
      <vt:lpstr>Lab1 OpenCV的安装与使用</vt:lpstr>
      <vt:lpstr>课程与实验</vt:lpstr>
      <vt:lpstr>课程分数构成</vt:lpstr>
      <vt:lpstr>打分细则</vt:lpstr>
      <vt:lpstr>OpenCV的安装</vt:lpstr>
      <vt:lpstr>OpenCV的安装</vt:lpstr>
      <vt:lpstr>测试使用OpenCV</vt:lpstr>
      <vt:lpstr>OpenCV的使用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Lab1 OpenCV的安装与使用</dc:title>
  <dc:creator>Adisen Thomas</dc:creator>
  <cp:lastModifiedBy>Adisen Thomas</cp:lastModifiedBy>
  <cp:revision>12</cp:revision>
  <dcterms:created xsi:type="dcterms:W3CDTF">2020-02-19T09:04:53Z</dcterms:created>
  <dcterms:modified xsi:type="dcterms:W3CDTF">2020-02-24T14:11:53Z</dcterms:modified>
</cp:coreProperties>
</file>

<file path=docProps/thumbnail.jpeg>
</file>